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532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8497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00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7848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3689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9100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0152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9049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7170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094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457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13ED234-D9EB-488D-B619-884F6A534289}" type="datetimeFigureOut">
              <a:rPr lang="pl-PL" smtClean="0"/>
              <a:t>27.09.2022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5DCE97C-4FD9-4A95-B377-35C69AB51962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69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hyperlink" Target="mailto:iwona.pilarczyk@dgakancelaria.pl" TargetMode="External"/><Relationship Id="rId7" Type="http://schemas.openxmlformats.org/officeDocument/2006/relationships/image" Target="../media/image27.png"/><Relationship Id="rId2" Type="http://schemas.openxmlformats.org/officeDocument/2006/relationships/hyperlink" Target="mailto:andrzej.glowacki@dgakancelaria.p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hyperlink" Target="mailto:kontakt@dgakancelaria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2A1CE2B2-F60B-9123-D6B6-79EA2D99F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001" y="543887"/>
            <a:ext cx="6001997" cy="118170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0C28B9B-C729-55F1-78DA-A9BB2FDC5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20" y="2382804"/>
            <a:ext cx="8383758" cy="334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52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F06E9E-C1AA-505F-6E1B-6798E894D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81740"/>
            <a:ext cx="7543800" cy="1053780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O NAS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CCEA38-763C-F20B-7EE9-9BFCE3FB3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987777"/>
            <a:ext cx="7543801" cy="4023360"/>
          </a:xfrm>
        </p:spPr>
        <p:txBody>
          <a:bodyPr/>
          <a:lstStyle/>
          <a:p>
            <a:pPr lvl="1"/>
            <a:r>
              <a:rPr lang="pl-PL" dirty="0">
                <a:solidFill>
                  <a:schemeClr val="tx2"/>
                </a:solidFill>
              </a:rPr>
              <a:t>DGA Kancelaria S.A. powstała, aby wspierać właścicieli i zarządy firm w sytuacjach kryzysowych. </a:t>
            </a:r>
          </a:p>
          <a:p>
            <a:pPr lvl="1"/>
            <a:r>
              <a:rPr lang="pl-PL" dirty="0">
                <a:solidFill>
                  <a:schemeClr val="tx2"/>
                </a:solidFill>
              </a:rPr>
              <a:t>W zespole DGA Kancelaria S.A. współpracują doradcy restrukturyzacyjni posiadający wiedzę i doświadczenie konsultantów biznesowych, biegłych rewidentów i prawników – co gwarantuje skuteczne działania naprawcze oraz indywidualne podejście do problemów Twojej firmy.</a:t>
            </a:r>
          </a:p>
          <a:p>
            <a:pPr lvl="1"/>
            <a:r>
              <a:rPr lang="pl-PL" dirty="0">
                <a:solidFill>
                  <a:schemeClr val="tx2"/>
                </a:solidFill>
              </a:rPr>
              <a:t>Wszyscy Członkowie Zarządu DGA Kancelaria S.A. posiadają niezbędne uprawnienia do pełnienia funkcji doradcy restrukturyzacyjnego zgodnie z zapisami ustawy Prawo Restrukturyzacyjnego, co gwarantuje Spółce ten sam status.</a:t>
            </a:r>
          </a:p>
          <a:p>
            <a:pPr lvl="1"/>
            <a:r>
              <a:rPr lang="pl-PL" dirty="0">
                <a:solidFill>
                  <a:schemeClr val="tx2"/>
                </a:solidFill>
              </a:rPr>
              <a:t>Naszym celem jest ratowanie przedsiębiorców, wsparcie finansowe wprowadzanych zmian, a także sporządzanie opinii w przedmiocie stanu niewypłacalności.</a:t>
            </a:r>
          </a:p>
          <a:p>
            <a:endParaRPr lang="pl-PL" dirty="0">
              <a:solidFill>
                <a:schemeClr val="tx2"/>
              </a:solidFill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4352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07FC0F-C32B-C413-5025-261A5C0A9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012" y="286605"/>
            <a:ext cx="7496748" cy="1207114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NASZE USŁUGI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49BC88F-1C8C-F2C9-CEED-FB8EC314DA70}"/>
              </a:ext>
            </a:extLst>
          </p:cNvPr>
          <p:cNvSpPr txBox="1"/>
          <p:nvPr/>
        </p:nvSpPr>
        <p:spPr>
          <a:xfrm>
            <a:off x="470403" y="3287924"/>
            <a:ext cx="26722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chemeClr val="tx2"/>
                </a:solidFill>
              </a:rPr>
              <a:t>Przygotowanie wniosków </a:t>
            </a:r>
            <a:br>
              <a:rPr lang="pl-PL" sz="1600" dirty="0">
                <a:solidFill>
                  <a:schemeClr val="tx2"/>
                </a:solidFill>
              </a:rPr>
            </a:br>
            <a:r>
              <a:rPr lang="pl-PL" sz="1600" dirty="0">
                <a:solidFill>
                  <a:schemeClr val="tx2"/>
                </a:solidFill>
              </a:rPr>
              <a:t>o otwarcie postępowania restrukturyzacyjnego oraz otwieranie postępowań o zatwierdzenie układu.</a:t>
            </a: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BB652B5E-AE9A-DEF6-4ED5-4216B9B756DD}"/>
              </a:ext>
            </a:extLst>
          </p:cNvPr>
          <p:cNvGrpSpPr/>
          <p:nvPr/>
        </p:nvGrpSpPr>
        <p:grpSpPr>
          <a:xfrm>
            <a:off x="3742968" y="1930994"/>
            <a:ext cx="1622966" cy="1143565"/>
            <a:chOff x="946431" y="4221631"/>
            <a:chExt cx="1622966" cy="1143565"/>
          </a:xfrm>
        </p:grpSpPr>
        <p:pic>
          <p:nvPicPr>
            <p:cNvPr id="9" name="Grafika 8">
              <a:extLst>
                <a:ext uri="{FF2B5EF4-FFF2-40B4-BE49-F238E27FC236}">
                  <a16:creationId xmlns:a16="http://schemas.microsoft.com/office/drawing/2014/main" id="{58315AA5-9DFC-B152-6FC5-1A36853A2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89731" y="4386298"/>
              <a:ext cx="978898" cy="978898"/>
            </a:xfrm>
            <a:prstGeom prst="rect">
              <a:avLst/>
            </a:prstGeom>
          </p:spPr>
        </p:pic>
        <p:pic>
          <p:nvPicPr>
            <p:cNvPr id="10" name="Grafika 9">
              <a:extLst>
                <a:ext uri="{FF2B5EF4-FFF2-40B4-BE49-F238E27FC236}">
                  <a16:creationId xmlns:a16="http://schemas.microsoft.com/office/drawing/2014/main" id="{150D9C50-46C5-ABD1-609C-CAA0A756E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79180" y="4221631"/>
              <a:ext cx="790217" cy="790217"/>
            </a:xfrm>
            <a:prstGeom prst="rect">
              <a:avLst/>
            </a:prstGeom>
          </p:spPr>
        </p:pic>
        <p:pic>
          <p:nvPicPr>
            <p:cNvPr id="11" name="Grafika 10">
              <a:extLst>
                <a:ext uri="{FF2B5EF4-FFF2-40B4-BE49-F238E27FC236}">
                  <a16:creationId xmlns:a16="http://schemas.microsoft.com/office/drawing/2014/main" id="{0A7C9F0B-8F1A-89D3-CA80-B910C3164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6431" y="4221631"/>
              <a:ext cx="790217" cy="790217"/>
            </a:xfrm>
            <a:prstGeom prst="rect">
              <a:avLst/>
            </a:prstGeom>
          </p:spPr>
        </p:pic>
      </p:grpSp>
      <p:pic>
        <p:nvPicPr>
          <p:cNvPr id="14" name="Grafika 13">
            <a:extLst>
              <a:ext uri="{FF2B5EF4-FFF2-40B4-BE49-F238E27FC236}">
                <a16:creationId xmlns:a16="http://schemas.microsoft.com/office/drawing/2014/main" id="{0BFC9297-6728-DBAF-76FA-3E39B793E5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695" y="2209350"/>
            <a:ext cx="959908" cy="959908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FCDAEFF-FE4E-3DC1-083A-0049FD658BC4}"/>
              </a:ext>
            </a:extLst>
          </p:cNvPr>
          <p:cNvSpPr txBox="1"/>
          <p:nvPr/>
        </p:nvSpPr>
        <p:spPr>
          <a:xfrm>
            <a:off x="3508677" y="3169258"/>
            <a:ext cx="22194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chemeClr val="tx2"/>
                </a:solidFill>
              </a:rPr>
              <a:t>Sporządzanie opinii dla zarządów firm i wierzycieli w przedmiocie stanu niewypłacalności</a:t>
            </a: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E4B7B75F-FEBE-8431-BC88-D80C104525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6090" y="4730030"/>
            <a:ext cx="1213209" cy="1207113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D7105F1A-C9EC-7490-69A9-F0637F569347}"/>
              </a:ext>
            </a:extLst>
          </p:cNvPr>
          <p:cNvSpPr txBox="1"/>
          <p:nvPr/>
        </p:nvSpPr>
        <p:spPr>
          <a:xfrm>
            <a:off x="3638759" y="4940744"/>
            <a:ext cx="316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chemeClr val="tx2"/>
                </a:solidFill>
              </a:rPr>
              <a:t>Pozyskiwanie finansowania także w formie pożyczek </a:t>
            </a:r>
          </a:p>
          <a:p>
            <a:pPr algn="ctr"/>
            <a:r>
              <a:rPr lang="pl-PL" sz="1600" dirty="0">
                <a:solidFill>
                  <a:schemeClr val="tx2"/>
                </a:solidFill>
              </a:rPr>
              <a:t>z Grupy Kapitałowej DGA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E827675-C769-2DEB-4B11-29FC9FF0C876}"/>
              </a:ext>
            </a:extLst>
          </p:cNvPr>
          <p:cNvSpPr txBox="1"/>
          <p:nvPr/>
        </p:nvSpPr>
        <p:spPr>
          <a:xfrm>
            <a:off x="6450658" y="3276417"/>
            <a:ext cx="25627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chemeClr val="tx2"/>
                </a:solidFill>
              </a:rPr>
              <a:t>Sporządzanie wniosków </a:t>
            </a:r>
            <a:br>
              <a:rPr lang="pl-PL" sz="1600" dirty="0">
                <a:solidFill>
                  <a:schemeClr val="tx2"/>
                </a:solidFill>
              </a:rPr>
            </a:br>
            <a:r>
              <a:rPr lang="pl-PL" sz="1600" dirty="0">
                <a:solidFill>
                  <a:schemeClr val="tx2"/>
                </a:solidFill>
              </a:rPr>
              <a:t>o ogłoszenie upadłości dla firm </a:t>
            </a:r>
            <a:br>
              <a:rPr lang="pl-PL" sz="1600" dirty="0">
                <a:solidFill>
                  <a:schemeClr val="tx2"/>
                </a:solidFill>
              </a:rPr>
            </a:br>
            <a:r>
              <a:rPr lang="pl-PL" sz="1600" dirty="0">
                <a:solidFill>
                  <a:schemeClr val="tx2"/>
                </a:solidFill>
              </a:rPr>
              <a:t>oraz konsumentów</a:t>
            </a:r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5AA322AD-367F-A36F-4E2F-4C6179648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3407" y="2079987"/>
            <a:ext cx="981541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31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B3C801-B60B-4DC4-39B0-9B79043DE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59" y="386555"/>
            <a:ext cx="7543800" cy="1204701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NASZE ATUTY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9638ED-65E6-1CA3-29BD-88E9976D9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2254928"/>
            <a:ext cx="7543801" cy="3614166"/>
          </a:xfrm>
        </p:spPr>
        <p:txBody>
          <a:bodyPr/>
          <a:lstStyle/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l-PL" dirty="0">
                <a:solidFill>
                  <a:schemeClr val="tx2"/>
                </a:solidFill>
                <a:latin typeface="+mj-lt"/>
              </a:rPr>
              <a:t>  </a:t>
            </a:r>
            <a:r>
              <a:rPr lang="pl-PL" dirty="0">
                <a:solidFill>
                  <a:schemeClr val="tx2"/>
                </a:solidFill>
              </a:rPr>
              <a:t>STATUS LICENCJONOWANEGO DORADCY RESTRUKTURYZACYJNEGO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l-PL" dirty="0">
                <a:solidFill>
                  <a:schemeClr val="tx2"/>
                </a:solidFill>
              </a:rPr>
              <a:t>  UDZIAŁ W KILKUDZIESIĘCIU POSTĘPOWANIACH RESTRUKTURYZACYJNYCH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l-PL" dirty="0">
                <a:solidFill>
                  <a:schemeClr val="tx2"/>
                </a:solidFill>
              </a:rPr>
              <a:t>  WSPÓŁPRACA ZE SPECJALISTAMI Z ZAKRESU PRAWA, RACHUNKOWOŚCI ORAZ PODATKÓW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l-PL" dirty="0">
                <a:solidFill>
                  <a:schemeClr val="tx2"/>
                </a:solidFill>
              </a:rPr>
              <a:t>  SKUTECZNE POZYSKIWANIE WSPARCIA FINANSOWEGO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l-PL" dirty="0">
                <a:solidFill>
                  <a:schemeClr val="tx2"/>
                </a:solidFill>
              </a:rPr>
              <a:t>  ZESPÓŁ DOŚWIADCZONYCH EKSPERTÓW</a:t>
            </a:r>
          </a:p>
          <a:p>
            <a:pPr marL="0" indent="0">
              <a:buClr>
                <a:schemeClr val="tx2"/>
              </a:buClr>
              <a:buNone/>
            </a:pPr>
            <a:endParaRPr lang="pl-PL" dirty="0">
              <a:solidFill>
                <a:schemeClr val="tx2"/>
              </a:solidFill>
              <a:latin typeface="+mj-lt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177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8A9B6A-9EE3-911D-59D9-9A384546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63985"/>
            <a:ext cx="7543800" cy="1240211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ZARZĄD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AAC8BFD3-2A3A-C075-B133-C97C405AB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11" y="2039902"/>
            <a:ext cx="2603218" cy="260321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E7D6811-B1A0-B768-9CAB-CB7B4A7C5FC1}"/>
              </a:ext>
            </a:extLst>
          </p:cNvPr>
          <p:cNvSpPr txBox="1"/>
          <p:nvPr/>
        </p:nvSpPr>
        <p:spPr>
          <a:xfrm>
            <a:off x="4137660" y="1888597"/>
            <a:ext cx="435610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1800" dirty="0">
                <a:solidFill>
                  <a:schemeClr val="tx2"/>
                </a:solidFill>
              </a:rPr>
              <a:t>Doradca restrukturyzacyjny lic. nr 689.</a:t>
            </a:r>
          </a:p>
          <a:p>
            <a:pPr algn="just"/>
            <a:r>
              <a:rPr lang="pl-PL" sz="1800" dirty="0">
                <a:solidFill>
                  <a:schemeClr val="tx2"/>
                </a:solidFill>
              </a:rPr>
              <a:t>Biegły Sądowy przy Sądzie Okręgowym w Poznaniu i Warszawie.</a:t>
            </a:r>
          </a:p>
          <a:p>
            <a:pPr algn="just"/>
            <a:endParaRPr lang="pl-PL" sz="1000" dirty="0">
              <a:solidFill>
                <a:schemeClr val="tx2"/>
              </a:solidFill>
            </a:endParaRPr>
          </a:p>
          <a:p>
            <a:pPr algn="just"/>
            <a:r>
              <a:rPr lang="pl-PL" sz="1800" dirty="0">
                <a:solidFill>
                  <a:schemeClr val="tx2"/>
                </a:solidFill>
              </a:rPr>
              <a:t>Ekspert w dziedzinie wyznaczania strategii przedsiębiorstw i przeprowadzania działań naprawczych. Absolwent Uniwersytetu Przyrodniczego w Poznaniu i Politechniki Poznańskiej. Od 1990 r. związany z branżą doradczą. Doktorat EUP. </a:t>
            </a:r>
            <a:r>
              <a:rPr lang="pl-PL" dirty="0">
                <a:solidFill>
                  <a:schemeClr val="tx2"/>
                </a:solidFill>
              </a:rPr>
              <a:t>A</a:t>
            </a:r>
            <a:r>
              <a:rPr lang="pl-PL" sz="1800" dirty="0">
                <a:solidFill>
                  <a:schemeClr val="tx2"/>
                </a:solidFill>
              </a:rPr>
              <a:t>utor wielu publikacji i wykładów dotyczących prawa restrukturyzacyjnego oraz kilkudziesięciu opinii dla Sądów i prokuratur oraz Zarządów Spółek.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F390808-525E-CAB5-1423-55005E7406BE}"/>
              </a:ext>
            </a:extLst>
          </p:cNvPr>
          <p:cNvSpPr txBox="1"/>
          <p:nvPr/>
        </p:nvSpPr>
        <p:spPr>
          <a:xfrm>
            <a:off x="1099452" y="4812474"/>
            <a:ext cx="2600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Andrzej Głowacki</a:t>
            </a:r>
          </a:p>
          <a:p>
            <a:pPr algn="ctr"/>
            <a:r>
              <a:rPr lang="pl-PL" b="1" dirty="0">
                <a:solidFill>
                  <a:schemeClr val="tx2"/>
                </a:solidFill>
              </a:rPr>
              <a:t>Prezes Zarządu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9337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6692A1-9FFB-EAB6-45E5-F75882CED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95433"/>
            <a:ext cx="7543800" cy="1186945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ZARZĄD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604D6F84-F700-25F1-4ACB-151C64E24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5443" y="2227984"/>
            <a:ext cx="2432515" cy="240203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C7A2A68-AEF7-0A1B-EFB8-F3FBD8E8F671}"/>
              </a:ext>
            </a:extLst>
          </p:cNvPr>
          <p:cNvSpPr txBox="1"/>
          <p:nvPr/>
        </p:nvSpPr>
        <p:spPr>
          <a:xfrm>
            <a:off x="5003668" y="4978096"/>
            <a:ext cx="3176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Iwona Pilarczyk-</a:t>
            </a:r>
            <a:r>
              <a:rPr lang="pl-PL" b="1" dirty="0" err="1">
                <a:solidFill>
                  <a:schemeClr val="tx2"/>
                </a:solidFill>
              </a:rPr>
              <a:t>Smocikowska</a:t>
            </a:r>
            <a:endParaRPr lang="pl-PL" b="1" dirty="0">
              <a:solidFill>
                <a:schemeClr val="tx2"/>
              </a:solidFill>
            </a:endParaRPr>
          </a:p>
          <a:p>
            <a:pPr algn="ctr"/>
            <a:r>
              <a:rPr lang="pl-PL" b="1" dirty="0">
                <a:solidFill>
                  <a:schemeClr val="tx2"/>
                </a:solidFill>
              </a:rPr>
              <a:t>Wiceprezes Zarządu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7C7E187-1728-CE08-D151-E16B40E85208}"/>
              </a:ext>
            </a:extLst>
          </p:cNvPr>
          <p:cNvSpPr txBox="1"/>
          <p:nvPr/>
        </p:nvSpPr>
        <p:spPr>
          <a:xfrm>
            <a:off x="893643" y="2721801"/>
            <a:ext cx="3944687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1800" dirty="0">
                <a:solidFill>
                  <a:schemeClr val="tx2"/>
                </a:solidFill>
              </a:rPr>
              <a:t>Doradca restrukturyzacyjny lic. nr 929.</a:t>
            </a:r>
          </a:p>
          <a:p>
            <a:pPr algn="just"/>
            <a:endParaRPr lang="pl-PL" sz="1000" dirty="0">
              <a:solidFill>
                <a:schemeClr val="bg1"/>
              </a:solidFill>
            </a:endParaRPr>
          </a:p>
          <a:p>
            <a:pPr lvl="0"/>
            <a:r>
              <a:rPr lang="pl-PL" sz="1800" dirty="0">
                <a:solidFill>
                  <a:schemeClr val="tx2"/>
                </a:solidFill>
              </a:rPr>
              <a:t>Posiada doświadczenie w prowadzeniu postępowań restrukturyzacyjnych i upadłościowych, odpowiedzialna za organizację i wsparcie projektów od strony rozliczeń finansowych.</a:t>
            </a:r>
          </a:p>
        </p:txBody>
      </p:sp>
    </p:spTree>
    <p:extLst>
      <p:ext uri="{BB962C8B-B14F-4D97-AF65-F5344CB8AC3E}">
        <p14:creationId xmlns:p14="http://schemas.microsoft.com/office/powerpoint/2010/main" val="3614186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56E02E-A3F1-6AE1-E00E-91F42FC5C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PROWADZONE POSTĘPOWANIA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D36107CB-9626-1AA4-0FBC-8A3B5871C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4066" y="1952696"/>
            <a:ext cx="5675868" cy="176799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D467BF0-AE82-C79C-11B5-AD7F3FC7D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066" y="3720689"/>
            <a:ext cx="5675868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51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56E02E-A3F1-6AE1-E00E-91F42FC5C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PROWADZONE POSTĘPOWANIA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B6AAC36-5E2E-9635-D093-1FCB15BC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926" y="2564192"/>
            <a:ext cx="567586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31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E77DA0-CD58-26E2-D2BA-B720B1B81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PARTNERZY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D954E27-86FB-F8EF-12FC-9D4F5499FD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862" y="2071058"/>
            <a:ext cx="2235442" cy="135794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1865A0E-15DA-34FE-F041-126C1D0CC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1" y="2214020"/>
            <a:ext cx="2920237" cy="84132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B843933-F243-10CE-E48A-8E1B86A9E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530" y="3418344"/>
            <a:ext cx="1835055" cy="145097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2F81E27-FA8F-CA94-F781-ECD2ECF76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4373322"/>
            <a:ext cx="2071118" cy="131734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EEF058C-C460-A149-521C-A2FB915F6B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6037" y="4490849"/>
            <a:ext cx="1981372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31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824597-216F-A7E0-B2E9-515F32086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REKOMENDACJE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7EE06DF8-BF10-D12C-7292-FB1D55B30B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1103" y="4722964"/>
            <a:ext cx="1889924" cy="64013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82B2920-0AB1-C8CE-D6DA-1DCBA3CEE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103" y="3387147"/>
            <a:ext cx="1804572" cy="79254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3B732A2-05B4-7C49-EE55-A928359A9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812" y="1936761"/>
            <a:ext cx="1516750" cy="239517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EEC47F7-6022-F03B-F1F4-5A202EA0D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6302" y="2070500"/>
            <a:ext cx="1274174" cy="8169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B53EA0A-05F1-B6A0-20DD-D62438723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2452" y="4838797"/>
            <a:ext cx="1125469" cy="93276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804C05E-9B6E-DCFC-4826-1FA3DE2E5B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3562" y="5363099"/>
            <a:ext cx="2072820" cy="816935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F06823A-3136-12D4-C6C1-5EC8CB7DEFA6}"/>
              </a:ext>
            </a:extLst>
          </p:cNvPr>
          <p:cNvSpPr txBox="1"/>
          <p:nvPr/>
        </p:nvSpPr>
        <p:spPr>
          <a:xfrm>
            <a:off x="822960" y="2070500"/>
            <a:ext cx="451385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/>
                </a:solidFill>
              </a:rPr>
              <a:t>O naszej wiedzy, profesjonalizmie </a:t>
            </a:r>
            <a:br>
              <a:rPr lang="pl-PL" dirty="0">
                <a:solidFill>
                  <a:schemeClr val="tx2"/>
                </a:solidFill>
              </a:rPr>
            </a:br>
            <a:r>
              <a:rPr lang="pl-PL" dirty="0">
                <a:solidFill>
                  <a:schemeClr val="tx2"/>
                </a:solidFill>
              </a:rPr>
              <a:t>i szerokich kompetencjach świadczy szereg przeprowadzonych szkoleń, udział w konferencjach na temat Prawa Restrukturyzacyjnego oraz wydany praktyczny podręcznik restrukturyzacji.</a:t>
            </a:r>
          </a:p>
          <a:p>
            <a:endParaRPr lang="pl-PL" dirty="0">
              <a:solidFill>
                <a:schemeClr val="tx2"/>
              </a:solidFill>
            </a:endParaRPr>
          </a:p>
          <a:p>
            <a:r>
              <a:rPr lang="pl-PL" dirty="0">
                <a:solidFill>
                  <a:schemeClr val="tx2"/>
                </a:solidFill>
              </a:rPr>
              <a:t>Naszą skuteczność w pozyskiwaniu środków finansowych potwierdzają m.in. Pożyczki udzielone: </a:t>
            </a:r>
          </a:p>
          <a:p>
            <a:r>
              <a:rPr lang="pl-PL" dirty="0">
                <a:solidFill>
                  <a:schemeClr val="tx2"/>
                </a:solidFill>
              </a:rPr>
              <a:t>Mennicy-Metale Szlachetne S.A.,</a:t>
            </a:r>
          </a:p>
          <a:p>
            <a:r>
              <a:rPr lang="pl-PL" dirty="0">
                <a:solidFill>
                  <a:schemeClr val="tx2"/>
                </a:solidFill>
              </a:rPr>
              <a:t>EL-MAG Sp. z o.o. Sp.k. </a:t>
            </a:r>
          </a:p>
          <a:p>
            <a:r>
              <a:rPr lang="pl-PL" dirty="0">
                <a:solidFill>
                  <a:schemeClr val="tx2"/>
                </a:solidFill>
              </a:rPr>
              <a:t>YEGO Design Sp. z o.o.</a:t>
            </a:r>
          </a:p>
        </p:txBody>
      </p:sp>
    </p:spTree>
    <p:extLst>
      <p:ext uri="{BB962C8B-B14F-4D97-AF65-F5344CB8AC3E}">
        <p14:creationId xmlns:p14="http://schemas.microsoft.com/office/powerpoint/2010/main" val="9014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3F075A-81FA-F576-C1D3-CFBF38448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chemeClr val="tx2"/>
                </a:solidFill>
              </a:rPr>
              <a:t>ZAPRASZAMY DO WSPÓŁPRACY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E1F7C82-9B69-00C9-B50D-07E5CE20B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077" y="3869843"/>
            <a:ext cx="3615875" cy="4023360"/>
          </a:xfrm>
        </p:spPr>
        <p:txBody>
          <a:bodyPr/>
          <a:lstStyle/>
          <a:p>
            <a:pPr algn="ctr"/>
            <a:r>
              <a:rPr lang="pl-PL" sz="1800" b="1" i="0" dirty="0">
                <a:solidFill>
                  <a:schemeClr val="tx2"/>
                </a:solidFill>
                <a:effectLst/>
              </a:rPr>
              <a:t>Andrzej Głowacki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600" b="0" i="0" dirty="0">
                <a:solidFill>
                  <a:schemeClr val="tx2"/>
                </a:solidFill>
                <a:effectLst/>
              </a:rPr>
              <a:t>Doradca restrukturyzacyjny - licencja nr 689</a:t>
            </a:r>
            <a:endParaRPr lang="pl-PL" sz="1600" b="1" i="0" dirty="0">
              <a:solidFill>
                <a:schemeClr val="tx2"/>
              </a:solidFill>
              <a:effectLst/>
            </a:endParaRPr>
          </a:p>
          <a:p>
            <a:pPr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600" b="0" i="0" dirty="0">
                <a:solidFill>
                  <a:schemeClr val="tx2"/>
                </a:solidFill>
                <a:effectLst/>
              </a:rPr>
              <a:t> restrukturyzacji firm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600" b="0" i="0" dirty="0">
                <a:solidFill>
                  <a:schemeClr val="tx2"/>
                </a:solidFill>
                <a:effectLst/>
              </a:rPr>
              <a:t>opinie i ekspertyzy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lang="pl-PL" sz="1600" b="0" i="0" dirty="0">
              <a:solidFill>
                <a:schemeClr val="tx2"/>
              </a:solidFill>
              <a:effectLst/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600" b="0" i="0" dirty="0">
                <a:solidFill>
                  <a:schemeClr val="tx2"/>
                </a:solidFill>
                <a:effectLst/>
              </a:rPr>
              <a:t>+48 601 770 896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600" b="0" i="0" u="none" strike="noStrike" dirty="0">
                <a:solidFill>
                  <a:schemeClr val="tx2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andrzej.glowacki@dgakancelaria.pl</a:t>
            </a:r>
            <a:endParaRPr lang="pl-PL" sz="1600" b="0" i="0" dirty="0">
              <a:solidFill>
                <a:schemeClr val="tx2"/>
              </a:solidFill>
              <a:effectLst/>
            </a:endParaRPr>
          </a:p>
          <a:p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B49CB3A-3B22-CAF4-9431-2F0606CFA3FD}"/>
              </a:ext>
            </a:extLst>
          </p:cNvPr>
          <p:cNvSpPr txBox="1"/>
          <p:nvPr/>
        </p:nvSpPr>
        <p:spPr>
          <a:xfrm>
            <a:off x="4895590" y="3869843"/>
            <a:ext cx="3869333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1600" b="1" i="0" dirty="0">
                <a:solidFill>
                  <a:schemeClr val="tx2"/>
                </a:solidFill>
                <a:effectLst/>
                <a:latin typeface="Open Sans" panose="020B0606030504020204" pitchFamily="34" charset="0"/>
              </a:rPr>
              <a:t>Iwona Pilarczyk – </a:t>
            </a:r>
            <a:r>
              <a:rPr lang="pl-PL" sz="1600" b="1" i="0" dirty="0" err="1">
                <a:solidFill>
                  <a:schemeClr val="tx2"/>
                </a:solidFill>
                <a:effectLst/>
                <a:latin typeface="Open Sans" panose="020B0606030504020204" pitchFamily="34" charset="0"/>
              </a:rPr>
              <a:t>Smocikowska</a:t>
            </a:r>
            <a:endParaRPr lang="pl-PL" sz="1600" b="1" dirty="0">
              <a:solidFill>
                <a:schemeClr val="tx2"/>
              </a:solidFill>
              <a:latin typeface="Open Sans" panose="020B0606030504020204" pitchFamily="34" charset="0"/>
            </a:endParaRPr>
          </a:p>
          <a:p>
            <a:pPr>
              <a:spcBef>
                <a:spcPts val="600"/>
              </a:spcBef>
            </a:pPr>
            <a:r>
              <a:rPr lang="pl-PL" sz="1600" b="0" i="0" dirty="0">
                <a:solidFill>
                  <a:schemeClr val="tx2"/>
                </a:solidFill>
                <a:effectLst/>
              </a:rPr>
              <a:t>Doradca restrukturyzacyjny - licencja nr 929</a:t>
            </a:r>
            <a:endParaRPr lang="pl-PL" sz="1600" b="1" i="0" dirty="0">
              <a:solidFill>
                <a:schemeClr val="tx2"/>
              </a:solidFill>
              <a:effectLst/>
            </a:endParaRP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600" b="0" i="0" dirty="0">
                <a:solidFill>
                  <a:schemeClr val="tx2"/>
                </a:solidFill>
                <a:effectLst/>
              </a:rPr>
              <a:t>upadłość konsumencka</a:t>
            </a: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600" b="0" i="0" dirty="0">
                <a:solidFill>
                  <a:schemeClr val="tx2"/>
                </a:solidFill>
                <a:effectLst/>
              </a:rPr>
              <a:t>upadłość przedsiębiorców</a:t>
            </a:r>
            <a:br>
              <a:rPr lang="pl-PL" sz="1600" b="0" i="0" dirty="0">
                <a:solidFill>
                  <a:schemeClr val="tx2"/>
                </a:solidFill>
                <a:effectLst/>
              </a:rPr>
            </a:br>
            <a:endParaRPr lang="pl-PL" sz="1600" b="0" i="0" dirty="0">
              <a:solidFill>
                <a:schemeClr val="tx2"/>
              </a:solidFill>
              <a:effectLst/>
            </a:endParaRPr>
          </a:p>
          <a:p>
            <a:pPr algn="l">
              <a:spcBef>
                <a:spcPts val="600"/>
              </a:spcBef>
            </a:pPr>
            <a:r>
              <a:rPr lang="pl-PL" sz="1600" b="0" i="0" dirty="0">
                <a:solidFill>
                  <a:schemeClr val="tx2"/>
                </a:solidFill>
                <a:effectLst/>
              </a:rPr>
              <a:t>+48 601 809 794</a:t>
            </a:r>
          </a:p>
          <a:p>
            <a:pPr algn="l">
              <a:spcBef>
                <a:spcPts val="600"/>
              </a:spcBef>
            </a:pPr>
            <a:r>
              <a:rPr lang="pl-PL" sz="1600" b="0" i="0" u="none" strike="noStrike" dirty="0">
                <a:solidFill>
                  <a:schemeClr val="tx2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iwona.pilarczyk@dgakancelaria.pl</a:t>
            </a:r>
            <a:endParaRPr lang="pl-PL" sz="1600" b="0" i="0" dirty="0">
              <a:solidFill>
                <a:schemeClr val="tx2"/>
              </a:solidFill>
              <a:effectLst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ECD4BEB-5DA4-E729-55DC-B0D115CC7B7A}"/>
              </a:ext>
            </a:extLst>
          </p:cNvPr>
          <p:cNvSpPr txBox="1"/>
          <p:nvPr/>
        </p:nvSpPr>
        <p:spPr>
          <a:xfrm>
            <a:off x="1384917" y="2305663"/>
            <a:ext cx="2432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tx2"/>
                </a:solidFill>
              </a:rPr>
              <a:t>Sekretariat: </a:t>
            </a:r>
          </a:p>
          <a:p>
            <a:r>
              <a:rPr lang="pl-PL" sz="1600" dirty="0">
                <a:solidFill>
                  <a:schemeClr val="tx2"/>
                </a:solidFill>
              </a:rPr>
              <a:t> +48 61 643 51 00</a:t>
            </a:r>
          </a:p>
          <a:p>
            <a:r>
              <a:rPr lang="pl-PL" sz="1600" b="0" i="0" u="sng" dirty="0">
                <a:solidFill>
                  <a:schemeClr val="tx2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kontakt@dgakancelaria.pl</a:t>
            </a:r>
            <a:endParaRPr lang="pl-PL" sz="1600" dirty="0">
              <a:solidFill>
                <a:schemeClr val="tx2"/>
              </a:solidFill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12236EB-318C-6CD3-F640-1BD7DDEEFF46}"/>
              </a:ext>
            </a:extLst>
          </p:cNvPr>
          <p:cNvSpPr txBox="1"/>
          <p:nvPr/>
        </p:nvSpPr>
        <p:spPr>
          <a:xfrm>
            <a:off x="5513034" y="2228016"/>
            <a:ext cx="17178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0" i="0" dirty="0">
                <a:solidFill>
                  <a:schemeClr val="tx2"/>
                </a:solidFill>
                <a:effectLst/>
              </a:rPr>
              <a:t>ul. Towarowa 37</a:t>
            </a:r>
            <a:br>
              <a:rPr lang="pl-PL" sz="1600" dirty="0">
                <a:solidFill>
                  <a:schemeClr val="tx2"/>
                </a:solidFill>
              </a:rPr>
            </a:br>
            <a:r>
              <a:rPr lang="pl-PL" sz="1600" b="0" i="0" dirty="0">
                <a:solidFill>
                  <a:schemeClr val="tx2"/>
                </a:solidFill>
                <a:effectLst/>
              </a:rPr>
              <a:t>61-896 Poznań</a:t>
            </a:r>
            <a:br>
              <a:rPr lang="pl-PL" sz="1600" dirty="0">
                <a:solidFill>
                  <a:schemeClr val="tx2"/>
                </a:solidFill>
              </a:rPr>
            </a:br>
            <a:r>
              <a:rPr lang="pl-PL" sz="1600" b="0" i="0" dirty="0">
                <a:solidFill>
                  <a:schemeClr val="tx2"/>
                </a:solidFill>
                <a:effectLst/>
              </a:rPr>
              <a:t>III piętro</a:t>
            </a:r>
            <a:endParaRPr lang="pl-PL" sz="1600" dirty="0">
              <a:solidFill>
                <a:schemeClr val="tx2"/>
              </a:solidFill>
            </a:endParaRPr>
          </a:p>
        </p:txBody>
      </p:sp>
      <p:pic>
        <p:nvPicPr>
          <p:cNvPr id="14" name="Grafika 13" descr="Znacznik">
            <a:extLst>
              <a:ext uri="{FF2B5EF4-FFF2-40B4-BE49-F238E27FC236}">
                <a16:creationId xmlns:a16="http://schemas.microsoft.com/office/drawing/2014/main" id="{A04BD738-5CAB-DC72-C3FD-F58E3943B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2882" y="2228005"/>
            <a:ext cx="760152" cy="760152"/>
          </a:xfrm>
          <a:prstGeom prst="rect">
            <a:avLst/>
          </a:prstGeom>
        </p:spPr>
      </p:pic>
      <p:pic>
        <p:nvPicPr>
          <p:cNvPr id="16" name="Grafika 15" descr="Telefon">
            <a:extLst>
              <a:ext uri="{FF2B5EF4-FFF2-40B4-BE49-F238E27FC236}">
                <a16:creationId xmlns:a16="http://schemas.microsoft.com/office/drawing/2014/main" id="{947300D4-9455-CB25-2F73-89D5CC6A81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77" y="23056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2474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Niestandardowy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335B74"/>
      </a:accent1>
      <a:accent2>
        <a:srgbClr val="335B74"/>
      </a:accent2>
      <a:accent3>
        <a:srgbClr val="335B74"/>
      </a:accent3>
      <a:accent4>
        <a:srgbClr val="335B74"/>
      </a:accent4>
      <a:accent5>
        <a:srgbClr val="335B74"/>
      </a:accent5>
      <a:accent6>
        <a:srgbClr val="335B74"/>
      </a:accent6>
      <a:hlink>
        <a:srgbClr val="335B74"/>
      </a:hlink>
      <a:folHlink>
        <a:srgbClr val="335B74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267</TotalTime>
  <Words>447</Words>
  <Application>Microsoft Office PowerPoint</Application>
  <PresentationFormat>Pokaz na ekranie (4:3)</PresentationFormat>
  <Paragraphs>59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Wingdings</vt:lpstr>
      <vt:lpstr>Retrospekcja</vt:lpstr>
      <vt:lpstr>Prezentacja programu PowerPoint</vt:lpstr>
      <vt:lpstr>O NAS </vt:lpstr>
      <vt:lpstr>NASZE USŁUGI</vt:lpstr>
      <vt:lpstr>NASZE ATUTY</vt:lpstr>
      <vt:lpstr>ZARZĄD</vt:lpstr>
      <vt:lpstr>ZARZĄD</vt:lpstr>
      <vt:lpstr>PROWADZONE POSTĘPOWANIA</vt:lpstr>
      <vt:lpstr>PROWADZONE POSTĘPOWANIA</vt:lpstr>
      <vt:lpstr>PARTNERZY</vt:lpstr>
      <vt:lpstr>REKOMENDACJE</vt:lpstr>
      <vt:lpstr>ZAPRASZAMY DO WSPÓŁPRACY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Manuela Jaruga</dc:creator>
  <cp:lastModifiedBy>Manuela Jaruga</cp:lastModifiedBy>
  <cp:revision>1</cp:revision>
  <dcterms:created xsi:type="dcterms:W3CDTF">2022-09-27T09:13:05Z</dcterms:created>
  <dcterms:modified xsi:type="dcterms:W3CDTF">2022-09-27T13:40:44Z</dcterms:modified>
</cp:coreProperties>
</file>